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395" r:id="rId2"/>
    <p:sldId id="369" r:id="rId3"/>
    <p:sldId id="370" r:id="rId4"/>
    <p:sldId id="372" r:id="rId5"/>
    <p:sldId id="375" r:id="rId6"/>
    <p:sldId id="371" r:id="rId7"/>
    <p:sldId id="374" r:id="rId8"/>
    <p:sldId id="373" r:id="rId9"/>
    <p:sldId id="376" r:id="rId10"/>
  </p:sldIdLst>
  <p:sldSz cx="9144000" cy="6858000" type="screen4x3"/>
  <p:notesSz cx="7004050" cy="92233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6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kern="1200">
        <a:solidFill>
          <a:schemeClr val="tx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8B08C"/>
    <a:srgbClr val="FFF9D3"/>
    <a:srgbClr val="F16A22"/>
    <a:srgbClr val="F4894E"/>
    <a:srgbClr val="FFF2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59" autoAdjust="0"/>
    <p:restoredTop sz="89876" autoAdjust="0"/>
  </p:normalViewPr>
  <p:slideViewPr>
    <p:cSldViewPr>
      <p:cViewPr varScale="1">
        <p:scale>
          <a:sx n="74" d="100"/>
          <a:sy n="74" d="100"/>
        </p:scale>
        <p:origin x="17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7163" y="0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7163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41EB896-ECC7-4BB2-B43D-115DE55411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123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7163" y="0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3275" cy="3459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381500"/>
            <a:ext cx="560387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7163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7BA5CDA-9651-4105-94EF-293E1D594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298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A5CDA-9651-4105-94EF-293E1D594EE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357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DAF84C-090C-4560-A7C2-BD45E44CA71A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645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2720" tIns="46360" rIns="92720" bIns="46360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4517" name="Slide Number Placeholder 3"/>
          <p:cNvSpPr txBox="1">
            <a:spLocks noGrp="1"/>
          </p:cNvSpPr>
          <p:nvPr/>
        </p:nvSpPr>
        <p:spPr bwMode="auto">
          <a:xfrm>
            <a:off x="3967163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20" tIns="46360" rIns="92720" bIns="46360" anchor="b"/>
          <a:lstStyle/>
          <a:p>
            <a:pPr algn="r" defTabSz="927100"/>
            <a:fld id="{8DD462A4-27BE-4DC4-AB05-3D4662167A37}" type="slidenum">
              <a:rPr lang="en-U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27100"/>
              <a:t>5</a:t>
            </a:fld>
            <a:endParaRPr lang="en-US" sz="12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745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1662B4-359D-4FE6-8CCE-C81BDD328024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655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2720" tIns="46360" rIns="92720" bIns="46360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5541" name="Slide Number Placeholder 3"/>
          <p:cNvSpPr txBox="1">
            <a:spLocks noGrp="1"/>
          </p:cNvSpPr>
          <p:nvPr/>
        </p:nvSpPr>
        <p:spPr bwMode="auto">
          <a:xfrm>
            <a:off x="3967163" y="8759825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20" tIns="46360" rIns="92720" bIns="46360" anchor="b"/>
          <a:lstStyle/>
          <a:p>
            <a:pPr algn="r" defTabSz="927100"/>
            <a:fld id="{C6673EEC-0338-4B93-AD48-7D435E41B5D8}" type="slidenum">
              <a:rPr lang="en-US" sz="1200">
                <a:solidFill>
                  <a:schemeClr val="tx1"/>
                </a:solidFill>
                <a:latin typeface="Calibri" pitchFamily="34" charset="0"/>
                <a:cs typeface="Arial" charset="0"/>
              </a:rPr>
              <a:pPr algn="r" defTabSz="927100"/>
              <a:t>7</a:t>
            </a:fld>
            <a:endParaRPr lang="en-US" sz="12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699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6/21/2015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6/21/2015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6/21/2015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6/21/2015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6/21/2015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6/21/2015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6/21/2015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6/21/2015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6/21/2015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6/21/2015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6/21/2015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821CB05-D864-4796-8762-D86AB924D855}" type="datetimeFigureOut">
              <a:rPr lang="en-US" smtClean="0"/>
              <a:pPr/>
              <a:t>6/21/2015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5FCBB6-CA92-4AB7-922F-2D2234F86A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Neural </a:t>
            </a:r>
            <a:r>
              <a:rPr lang="en-US" sz="4400" dirty="0" smtClean="0"/>
              <a:t>Networks: Introduction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Part 1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3402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6764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neural network is a simulation of how the brain functions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objective is to learn to recognize patterns in the data.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trained, the neural network can make predictions by detecting similar patterns in future data.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609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28600" y="16764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neural network is trained by having it process a large number of observations and showing what output resulted for each input pattern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trained, the neural network can recognize similar patterns when presented with new data, resulting in a predicted output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609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Process Overview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28600" y="1577454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networks are usually arranged in at least three layers: Input variables, hidden layers, and output variables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node is connected by an arc (lines) to nodes in the next layer.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Content Placeholder 3" descr="CH8-NN-Multilayer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752600"/>
            <a:ext cx="7162800" cy="467518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 bwMode="auto">
          <a:xfrm>
            <a:off x="1371600" y="2514600"/>
            <a:ext cx="1676400" cy="2362200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>
            <a:off x="3432981" y="2133600"/>
            <a:ext cx="1752600" cy="1143000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14300" y="1550158"/>
            <a:ext cx="8915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arcs have weights, which are multiplied by the value of incoming nodes and summed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 node values are given within the data set.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layer node values are the sum of incoming node values multiplied by the arc weights.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 node values are then multiplied by the outgoing arc weights to successor nodes.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Process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Content Placeholder 3" descr="NN-thetas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76400"/>
            <a:ext cx="8502650" cy="44196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</a:t>
            </a: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5800" y="3124200"/>
            <a:ext cx="990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4343400"/>
            <a:ext cx="990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5486400"/>
            <a:ext cx="990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239000" y="3581400"/>
            <a:ext cx="1752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28600" y="16002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 “learn” through feedback loops.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computational process begins with data from the first observation and determines the output for starting weights.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output is compared to the actual output and the arc weights are adjusted, as needed.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called back propagation learning rule, since the errors are computed from the output layer back to the hidden layers.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Process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2678" y="1828800"/>
            <a:ext cx="868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process is repeated until the neural net correctly classifies an acceptable percentage of cases (tolerance level</a:t>
            </a:r>
            <a:r>
              <a:rPr lang="en-US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objective is to determine a set of weights that explains the learning (training) set of data well.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Nets: Process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Villanova</Template>
  <TotalTime>6639</TotalTime>
  <Words>342</Words>
  <Application>Microsoft Office PowerPoint</Application>
  <PresentationFormat>On-screen Show (4:3)</PresentationFormat>
  <Paragraphs>37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Villanova</vt:lpstr>
      <vt:lpstr>Neural Networks: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McGraw-Hill Companies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MHE</dc:creator>
  <cp:lastModifiedBy>Robert Nydick</cp:lastModifiedBy>
  <cp:revision>157</cp:revision>
  <dcterms:created xsi:type="dcterms:W3CDTF">2005-06-22T16:30:32Z</dcterms:created>
  <dcterms:modified xsi:type="dcterms:W3CDTF">2015-06-22T02:50:02Z</dcterms:modified>
</cp:coreProperties>
</file>